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441" r:id="rId5"/>
    <p:sldId id="540" r:id="rId6"/>
    <p:sldId id="442" r:id="rId7"/>
    <p:sldId id="343" r:id="rId8"/>
    <p:sldId id="443" r:id="rId9"/>
    <p:sldId id="444" r:id="rId10"/>
    <p:sldId id="445" r:id="rId11"/>
    <p:sldId id="380" r:id="rId12"/>
    <p:sldId id="553" r:id="rId13"/>
    <p:sldId id="547" r:id="rId14"/>
    <p:sldId id="548" r:id="rId15"/>
    <p:sldId id="549" r:id="rId16"/>
    <p:sldId id="554" r:id="rId17"/>
    <p:sldId id="555" r:id="rId18"/>
    <p:sldId id="545" r:id="rId19"/>
    <p:sldId id="551" r:id="rId20"/>
    <p:sldId id="556" r:id="rId21"/>
    <p:sldId id="552" r:id="rId22"/>
    <p:sldId id="550" r:id="rId23"/>
    <p:sldId id="542" r:id="rId24"/>
    <p:sldId id="348"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2965" autoAdjust="0"/>
  </p:normalViewPr>
  <p:slideViewPr>
    <p:cSldViewPr snapToGrid="0">
      <p:cViewPr varScale="1">
        <p:scale>
          <a:sx n="90" d="100"/>
          <a:sy n="90" d="100"/>
        </p:scale>
        <p:origin x="750" y="7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19</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21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4/16/2024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UDIPA9002/Spam-Email-detection"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amar92/TNSDC-NM-Engineering-Colleges.git"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47176"/>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1">
                    <a:lumMod val="95000"/>
                  </a:schemeClr>
                </a:solidFill>
              </a:rPr>
              <a:t>Detecting Spam </a:t>
            </a:r>
            <a:r>
              <a:rPr lang="en-IN" sz="2000" b="1" dirty="0">
                <a:solidFill>
                  <a:schemeClr val="bg1">
                    <a:lumMod val="95000"/>
                  </a:schemeClr>
                </a:solidFill>
              </a:rPr>
              <a:t>M</a:t>
            </a:r>
            <a:r>
              <a:rPr lang="en-IN" sz="2000" b="1" dirty="0" smtClean="0">
                <a:solidFill>
                  <a:schemeClr val="bg1">
                    <a:lumMod val="95000"/>
                  </a:schemeClr>
                </a:solidFill>
              </a:rPr>
              <a:t>ail</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4371415" cy="651460"/>
          </a:xfrm>
          <a:prstGeom prst="rect">
            <a:avLst/>
          </a:prstGeom>
          <a:noFill/>
        </p:spPr>
        <p:txBody>
          <a:bodyPr wrap="square">
            <a:spAutoFit/>
          </a:bodyPr>
          <a:lstStyle/>
          <a:p>
            <a:pPr marR="0" lvl="0" rtl="0">
              <a:lnSpc>
                <a:spcPct val="100000"/>
              </a:lnSpc>
              <a:spcBef>
                <a:spcPts val="0"/>
              </a:spcBef>
              <a:spcAft>
                <a:spcPts val="200"/>
              </a:spcAft>
            </a:pPr>
            <a:r>
              <a:rPr lang="en-US" sz="1100" dirty="0" smtClean="0">
                <a:solidFill>
                  <a:schemeClr val="bg1"/>
                </a:solidFill>
              </a:rPr>
              <a:t>Name: </a:t>
            </a:r>
            <a:r>
              <a:rPr lang="en-US" sz="1100" dirty="0" err="1" smtClean="0">
                <a:solidFill>
                  <a:schemeClr val="bg1"/>
                </a:solidFill>
              </a:rPr>
              <a:t>Gopika</a:t>
            </a:r>
            <a:r>
              <a:rPr lang="en-US" sz="1100" dirty="0" smtClean="0">
                <a:solidFill>
                  <a:schemeClr val="bg1"/>
                </a:solidFill>
              </a:rPr>
              <a:t> S</a:t>
            </a:r>
            <a:endParaRPr lang="en-US" sz="1100" dirty="0">
              <a:solidFill>
                <a:schemeClr val="bg1"/>
              </a:solidFill>
            </a:endParaRPr>
          </a:p>
          <a:p>
            <a:pPr lvl="0">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dirty="0" smtClean="0">
                <a:solidFill>
                  <a:schemeClr val="bg1"/>
                </a:solidFill>
                <a:latin typeface="Arial"/>
                <a:ea typeface="Arial"/>
                <a:cs typeface="Arial"/>
                <a:sym typeface="Arial"/>
              </a:rPr>
              <a:t>: au612721105009</a:t>
            </a:r>
            <a:endParaRPr lang="en-US" sz="1100" b="0" i="0" u="none" strike="noStrike" cap="none" dirty="0">
              <a:solidFill>
                <a:schemeClr val="bg1"/>
              </a:solidFill>
              <a:sym typeface="Arial"/>
            </a:endParaRPr>
          </a:p>
          <a:p>
            <a:pPr lvl="0">
              <a:spcAft>
                <a:spcPts val="200"/>
              </a:spcAft>
            </a:pPr>
            <a:r>
              <a:rPr lang="en-US" sz="1100" dirty="0">
                <a:solidFill>
                  <a:schemeClr val="bg1"/>
                </a:solidFill>
              </a:rPr>
              <a:t>College </a:t>
            </a:r>
            <a:r>
              <a:rPr lang="en-US" sz="1100" dirty="0" smtClean="0">
                <a:solidFill>
                  <a:schemeClr val="bg1"/>
                </a:solidFill>
              </a:rPr>
              <a:t>Name: </a:t>
            </a:r>
            <a:r>
              <a:rPr lang="en-US" sz="1100" b="1" dirty="0">
                <a:solidFill>
                  <a:schemeClr val="bg1"/>
                </a:solidFill>
              </a:rPr>
              <a:t>The </a:t>
            </a:r>
            <a:r>
              <a:rPr lang="en-US" sz="1100" b="1" dirty="0" err="1">
                <a:solidFill>
                  <a:schemeClr val="bg1"/>
                </a:solidFill>
              </a:rPr>
              <a:t>Kavery</a:t>
            </a:r>
            <a:r>
              <a:rPr lang="en-US" sz="1100" b="1" dirty="0">
                <a:solidFill>
                  <a:schemeClr val="bg1"/>
                </a:solidFill>
              </a:rPr>
              <a:t> Engineering College</a:t>
            </a:r>
            <a:endParaRPr lang="en-US" sz="1100" b="0" i="0" u="none" strike="noStrike" cap="none" dirty="0">
              <a:solidFill>
                <a:schemeClr val="bg1"/>
              </a:solidFil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700128" y="1810861"/>
            <a:ext cx="1254643" cy="914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smtClean="0"/>
              <a:t>ML_MODUL</a:t>
            </a:r>
            <a:endParaRPr lang="en-US" b="1" dirty="0"/>
          </a:p>
        </p:txBody>
      </p:sp>
      <p:sp>
        <p:nvSpPr>
          <p:cNvPr id="10" name="Rectangle 9"/>
          <p:cNvSpPr/>
          <p:nvPr/>
        </p:nvSpPr>
        <p:spPr>
          <a:xfrm>
            <a:off x="6007395" y="1810862"/>
            <a:ext cx="1403497" cy="914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en-IN" dirty="0" smtClean="0"/>
              <a:t>Data for </a:t>
            </a:r>
            <a:r>
              <a:rPr lang="en-US" dirty="0"/>
              <a:t>train</a:t>
            </a:r>
          </a:p>
        </p:txBody>
      </p:sp>
      <p:sp>
        <p:nvSpPr>
          <p:cNvPr id="11" name="Rectangle 10"/>
          <p:cNvSpPr/>
          <p:nvPr/>
        </p:nvSpPr>
        <p:spPr>
          <a:xfrm>
            <a:off x="2881423" y="3068439"/>
            <a:ext cx="1004776" cy="914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dirty="0"/>
              <a:t>H</a:t>
            </a:r>
            <a:r>
              <a:rPr lang="en-US" dirty="0" smtClean="0"/>
              <a:t>am </a:t>
            </a:r>
            <a:r>
              <a:rPr lang="en-US" dirty="0"/>
              <a:t>mail</a:t>
            </a:r>
          </a:p>
        </p:txBody>
      </p:sp>
      <p:sp>
        <p:nvSpPr>
          <p:cNvPr id="12" name="Rectangle 11"/>
          <p:cNvSpPr/>
          <p:nvPr/>
        </p:nvSpPr>
        <p:spPr>
          <a:xfrm>
            <a:off x="4954771" y="3068439"/>
            <a:ext cx="1052623" cy="914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smtClean="0"/>
              <a:t>Spam mail</a:t>
            </a:r>
            <a:endParaRPr lang="en-US" dirty="0"/>
          </a:p>
        </p:txBody>
      </p:sp>
      <p:sp>
        <p:nvSpPr>
          <p:cNvPr id="13" name="AutoShape 2" descr="Email, gmail, mail, logo, social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533" y="1689750"/>
            <a:ext cx="1156623" cy="1156623"/>
          </a:xfrm>
          <a:prstGeom prst="rect">
            <a:avLst/>
          </a:prstGeom>
        </p:spPr>
      </p:pic>
      <p:cxnSp>
        <p:nvCxnSpPr>
          <p:cNvPr id="16" name="Straight Arrow Connector 15"/>
          <p:cNvCxnSpPr>
            <a:stCxn id="14" idx="3"/>
            <a:endCxn id="9" idx="1"/>
          </p:cNvCxnSpPr>
          <p:nvPr/>
        </p:nvCxnSpPr>
        <p:spPr>
          <a:xfrm flipV="1">
            <a:off x="2373156" y="2268061"/>
            <a:ext cx="1326972" cy="1"/>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29" name="Straight Arrow Connector 28"/>
          <p:cNvCxnSpPr>
            <a:stCxn id="10" idx="1"/>
            <a:endCxn id="9" idx="3"/>
          </p:cNvCxnSpPr>
          <p:nvPr/>
        </p:nvCxnSpPr>
        <p:spPr>
          <a:xfrm flipH="1" flipV="1">
            <a:off x="4954771" y="2268061"/>
            <a:ext cx="1052624" cy="1"/>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7" name="Straight Arrow Connector 36"/>
          <p:cNvCxnSpPr>
            <a:stCxn id="9" idx="2"/>
            <a:endCxn id="12" idx="1"/>
          </p:cNvCxnSpPr>
          <p:nvPr/>
        </p:nvCxnSpPr>
        <p:spPr>
          <a:xfrm>
            <a:off x="4327450" y="2725261"/>
            <a:ext cx="627321" cy="800378"/>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
        <p:nvSpPr>
          <p:cNvPr id="43" name="Rectangle 42"/>
          <p:cNvSpPr/>
          <p:nvPr/>
        </p:nvSpPr>
        <p:spPr>
          <a:xfrm>
            <a:off x="1387084" y="2692484"/>
            <a:ext cx="960519" cy="307777"/>
          </a:xfrm>
          <a:prstGeom prst="rect">
            <a:avLst/>
          </a:prstGeom>
        </p:spPr>
        <p:txBody>
          <a:bodyPr wrap="none">
            <a:spAutoFit/>
          </a:bodyPr>
          <a:lstStyle/>
          <a:p>
            <a:r>
              <a:rPr lang="en-IN" dirty="0" smtClean="0"/>
              <a:t>Input mail</a:t>
            </a:r>
            <a:endParaRPr lang="en-US" dirty="0"/>
          </a:p>
        </p:txBody>
      </p:sp>
      <p:cxnSp>
        <p:nvCxnSpPr>
          <p:cNvPr id="53" name="Straight Arrow Connector 52"/>
          <p:cNvCxnSpPr>
            <a:stCxn id="9" idx="2"/>
            <a:endCxn id="11" idx="3"/>
          </p:cNvCxnSpPr>
          <p:nvPr/>
        </p:nvCxnSpPr>
        <p:spPr>
          <a:xfrm flipH="1">
            <a:off x="3886199" y="2725261"/>
            <a:ext cx="441251" cy="800378"/>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13795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a:t>
            </a:r>
            <a:r>
              <a:rPr lang="en-US" sz="1400" spc="1" dirty="0" smtClean="0">
                <a:solidFill>
                  <a:schemeClr val="tx1"/>
                </a:solidFill>
                <a:latin typeface="IBM Plex Sans"/>
              </a:rPr>
              <a:t>contains on </a:t>
            </a:r>
            <a:r>
              <a:rPr lang="en-US" spc="1" dirty="0">
                <a:solidFill>
                  <a:schemeClr val="tx1"/>
                </a:solidFill>
                <a:latin typeface="IBM Plex Sans"/>
              </a:rPr>
              <a:t>the text </a:t>
            </a:r>
            <a:r>
              <a:rPr lang="en-US" spc="1" dirty="0" smtClean="0">
                <a:solidFill>
                  <a:schemeClr val="tx1"/>
                </a:solidFill>
                <a:latin typeface="IBM Plex Sans"/>
              </a:rPr>
              <a:t>format.</a:t>
            </a:r>
            <a:endParaRPr lang="en-US" sz="1400" spc="1" dirty="0">
              <a:solidFill>
                <a:schemeClr val="tx1"/>
              </a:solidFill>
              <a:latin typeface="IBM Plex Sans"/>
            </a:endParaRP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dirty="0">
                <a:solidFill>
                  <a:schemeClr val="tx1"/>
                </a:solidFill>
              </a:rPr>
              <a:t>M</a:t>
            </a:r>
            <a:r>
              <a:rPr lang="en-US" dirty="0" smtClean="0">
                <a:solidFill>
                  <a:schemeClr val="tx1"/>
                </a:solidFill>
              </a:rPr>
              <a:t>emory </a:t>
            </a:r>
            <a:r>
              <a:rPr lang="en-US" dirty="0">
                <a:solidFill>
                  <a:schemeClr val="tx1"/>
                </a:solidFill>
              </a:rPr>
              <a:t>usage: 87.2+ KB </a:t>
            </a:r>
            <a:r>
              <a:rPr lang="en-US" dirty="0" smtClean="0">
                <a:solidFill>
                  <a:schemeClr val="tx1"/>
                </a:solidFill>
              </a:rPr>
              <a:t>of data was used</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a:t>
            </a:r>
            <a:r>
              <a:rPr lang="en-US" spc="1" dirty="0" smtClean="0">
                <a:solidFill>
                  <a:schemeClr val="tx1"/>
                </a:solidFill>
                <a:latin typeface="IBM Plex Sans"/>
              </a:rPr>
              <a:t>two</a:t>
            </a:r>
            <a:r>
              <a:rPr lang="en-US" sz="1400" spc="1" dirty="0" smtClean="0">
                <a:solidFill>
                  <a:schemeClr val="tx1"/>
                </a:solidFill>
                <a:latin typeface="IBM Plex Sans"/>
              </a:rPr>
              <a:t> </a:t>
            </a:r>
            <a:r>
              <a:rPr lang="en-US" sz="1400" spc="1" dirty="0">
                <a:solidFill>
                  <a:schemeClr val="tx1"/>
                </a:solidFill>
                <a:latin typeface="IBM Plex Sans"/>
              </a:rPr>
              <a:t>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Ham,</a:t>
            </a:r>
            <a:r>
              <a:rPr lang="en-US" dirty="0">
                <a:solidFill>
                  <a:schemeClr val="tx1"/>
                </a:solidFill>
              </a:rPr>
              <a:t> spam</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classes has </a:t>
            </a:r>
            <a:r>
              <a:rPr lang="en-GB" dirty="0">
                <a:solidFill>
                  <a:schemeClr val="tx1"/>
                </a:solidFill>
              </a:rPr>
              <a:t>5572 rows x 5 columns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202046"/>
            <a:ext cx="7557752" cy="38471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Dataset Description</a:t>
            </a:r>
          </a:p>
          <a:p>
            <a:r>
              <a:rPr lang="en-GB" dirty="0" smtClean="0"/>
              <a:t>   We’ll </a:t>
            </a:r>
            <a:r>
              <a:rPr lang="en-GB" dirty="0"/>
              <a:t>work with the </a:t>
            </a:r>
            <a:r>
              <a:rPr lang="en-GB" b="1" dirty="0"/>
              <a:t>Email Spam Classification Dataset</a:t>
            </a:r>
            <a:r>
              <a:rPr lang="en-GB" dirty="0"/>
              <a:t>, which contains information about 5,172 emails. The dataset is available in CSV format and includes labels indicating whether each email is spam or not. </a:t>
            </a:r>
            <a:r>
              <a:rPr lang="en-GB" dirty="0">
                <a:hlinkClick r:id="rId3"/>
              </a:rPr>
              <a:t>You can find the dataset on </a:t>
            </a:r>
            <a:r>
              <a:rPr lang="en-GB" dirty="0" err="1">
                <a:hlinkClick r:id="rId3"/>
              </a:rPr>
              <a:t>Kaggle</a:t>
            </a:r>
            <a:r>
              <a:rPr lang="en-GB" dirty="0">
                <a:hlinkClick r:id="rId3"/>
              </a:rPr>
              <a:t>, specifically in the Email Spam Classification Dataset </a:t>
            </a:r>
            <a:r>
              <a:rPr lang="en-GB" dirty="0" smtClean="0">
                <a:hlinkClick r:id="rId3"/>
              </a:rPr>
              <a:t>CSV</a:t>
            </a:r>
            <a:endParaRPr lang="en-GB" dirty="0" smtClean="0"/>
          </a:p>
          <a:p>
            <a:r>
              <a:rPr lang="en-GB" b="1" dirty="0"/>
              <a:t> Data </a:t>
            </a:r>
            <a:r>
              <a:rPr lang="en-GB" b="1" dirty="0" smtClean="0"/>
              <a:t>Cleaning</a:t>
            </a:r>
          </a:p>
          <a:p>
            <a:r>
              <a:rPr lang="en-GB" b="1" dirty="0"/>
              <a:t> </a:t>
            </a:r>
            <a:r>
              <a:rPr lang="en-GB" b="1" dirty="0" smtClean="0"/>
              <a:t>   </a:t>
            </a:r>
            <a:r>
              <a:rPr lang="en-GB" dirty="0" smtClean="0"/>
              <a:t>To </a:t>
            </a:r>
            <a:r>
              <a:rPr lang="en-GB" dirty="0"/>
              <a:t>begin, we load the dataset from the CSV file and perform data cleaning to ensure it’s suitable for analysis. Here are the steps involved</a:t>
            </a:r>
            <a:r>
              <a:rPr lang="en-GB" dirty="0" smtClean="0"/>
              <a:t>:</a:t>
            </a:r>
          </a:p>
          <a:p>
            <a:pPr marL="285750" indent="-285750">
              <a:buFont typeface="Wingdings" pitchFamily="2" charset="2"/>
              <a:buChar char="v"/>
            </a:pPr>
            <a:r>
              <a:rPr lang="en-US" b="1" dirty="0"/>
              <a:t>Load the Data</a:t>
            </a:r>
            <a:r>
              <a:rPr lang="en-US" dirty="0"/>
              <a:t>: Read the CSV file containing email data.</a:t>
            </a:r>
          </a:p>
          <a:p>
            <a:pPr marL="285750" indent="-285750">
              <a:buFont typeface="Wingdings" pitchFamily="2" charset="2"/>
              <a:buChar char="v"/>
            </a:pPr>
            <a:r>
              <a:rPr lang="en-US" b="1" dirty="0"/>
              <a:t>Drop Unnecessary Columns</a:t>
            </a:r>
            <a:r>
              <a:rPr lang="en-US" dirty="0"/>
              <a:t>: Remove any unnecessary columns (e.g., ‘Unnamed: 2’, ‘Unnamed: 3’, ‘Unnamed: 4’).</a:t>
            </a:r>
          </a:p>
          <a:p>
            <a:pPr marL="285750" indent="-285750">
              <a:buFont typeface="Wingdings" pitchFamily="2" charset="2"/>
              <a:buChar char="v"/>
            </a:pPr>
            <a:r>
              <a:rPr lang="en-US" b="1" dirty="0"/>
              <a:t>Encode the Target Variable</a:t>
            </a:r>
            <a:r>
              <a:rPr lang="en-US" dirty="0"/>
              <a:t>: Encode the target variable (‘spam’ or ‘not spam’) using label encoding.</a:t>
            </a:r>
          </a:p>
          <a:p>
            <a:pPr marL="285750" indent="-285750">
              <a:buFont typeface="Wingdings" pitchFamily="2" charset="2"/>
              <a:buChar char="v"/>
            </a:pPr>
            <a:r>
              <a:rPr lang="en-US" b="1" dirty="0"/>
              <a:t>Handle Missing Values</a:t>
            </a:r>
            <a:r>
              <a:rPr lang="en-US" dirty="0"/>
              <a:t>: Check for missing values and handle them appropriately.</a:t>
            </a:r>
          </a:p>
          <a:p>
            <a:pPr marL="285750" indent="-285750">
              <a:buFont typeface="Wingdings" pitchFamily="2" charset="2"/>
              <a:buChar char="v"/>
            </a:pPr>
            <a:r>
              <a:rPr lang="en-US" b="1" dirty="0"/>
              <a:t>Remove Duplicates</a:t>
            </a:r>
            <a:r>
              <a:rPr lang="en-US" dirty="0"/>
              <a:t>: Eliminate duplicate rows from the dataset</a:t>
            </a:r>
          </a:p>
          <a:p>
            <a:pPr marL="285750" indent="-285750">
              <a:buFont typeface="Wingdings" pitchFamily="2" charset="2"/>
              <a:buChar char="q"/>
            </a:pPr>
            <a:endParaRPr lang="en-GB" dirty="0"/>
          </a:p>
          <a:p>
            <a:pPr marL="285750" indent="-285750">
              <a:buFont typeface="Wingdings" pitchFamily="2" charset="2"/>
              <a:buChar char="q"/>
            </a:pPr>
            <a:endParaRPr lang="en-GB" dirty="0"/>
          </a:p>
        </p:txBody>
      </p:sp>
      <p:pic>
        <p:nvPicPr>
          <p:cNvPr id="3" name="Picture 2"/>
          <p:cNvPicPr>
            <a:picLocks noChangeAspect="1"/>
          </p:cNvPicPr>
          <p:nvPr/>
        </p:nvPicPr>
        <p:blipFill>
          <a:blip r:embed="rId4"/>
          <a:stretch>
            <a:fillRect/>
          </a:stretch>
        </p:blipFill>
        <p:spPr>
          <a:xfrm>
            <a:off x="157112" y="1476161"/>
            <a:ext cx="182896" cy="256054"/>
          </a:xfrm>
          <a:prstGeom prst="rect">
            <a:avLst/>
          </a:prstGeom>
        </p:spPr>
      </p:pic>
      <p:pic>
        <p:nvPicPr>
          <p:cNvPr id="4" name="Picture 3"/>
          <p:cNvPicPr>
            <a:picLocks noChangeAspect="1"/>
          </p:cNvPicPr>
          <p:nvPr/>
        </p:nvPicPr>
        <p:blipFill>
          <a:blip r:embed="rId4"/>
          <a:stretch>
            <a:fillRect/>
          </a:stretch>
        </p:blipFill>
        <p:spPr>
          <a:xfrm>
            <a:off x="167746" y="2581946"/>
            <a:ext cx="182896" cy="256054"/>
          </a:xfrm>
          <a:prstGeom prst="rect">
            <a:avLst/>
          </a:prstGeom>
        </p:spPr>
      </p:pic>
    </p:spTree>
    <p:extLst>
      <p:ext uri="{BB962C8B-B14F-4D97-AF65-F5344CB8AC3E}">
        <p14:creationId xmlns:p14="http://schemas.microsoft.com/office/powerpoint/2010/main" val="490534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1152475"/>
            <a:ext cx="8555853" cy="3416400"/>
          </a:xfrm>
        </p:spPr>
        <p:txBody>
          <a:bodyPr/>
          <a:lstStyle/>
          <a:p>
            <a:pPr marL="139697" indent="0">
              <a:buNone/>
            </a:pPr>
            <a:r>
              <a:rPr lang="en-GB" b="1" dirty="0" smtClean="0"/>
              <a:t> </a:t>
            </a:r>
            <a:r>
              <a:rPr lang="en-GB" b="1" dirty="0"/>
              <a:t>Exploratory Data Analysis (EDA)</a:t>
            </a:r>
          </a:p>
          <a:p>
            <a:pPr marL="139697" indent="0">
              <a:buNone/>
            </a:pPr>
            <a:r>
              <a:rPr lang="en-GB" dirty="0" smtClean="0"/>
              <a:t>    EDA </a:t>
            </a:r>
            <a:r>
              <a:rPr lang="en-GB" dirty="0"/>
              <a:t>is essential for understanding the dataset’s characteristics and gaining insights into the distribution of spam and non-spam emails. Visualizations like pie charts, histograms, and pair plots help </a:t>
            </a:r>
            <a:r>
              <a:rPr lang="en-GB" dirty="0" err="1"/>
              <a:t>analyze</a:t>
            </a:r>
            <a:r>
              <a:rPr lang="en-GB" dirty="0"/>
              <a:t> character count, word count, and sentence count. Let’s take a look at the data distribution:</a:t>
            </a:r>
          </a:p>
          <a:p>
            <a:pPr>
              <a:buFont typeface="Wingdings" pitchFamily="2" charset="2"/>
              <a:buChar char="v"/>
            </a:pPr>
            <a:r>
              <a:rPr lang="en-GB" b="1" dirty="0"/>
              <a:t>Class Distribution</a:t>
            </a:r>
            <a:r>
              <a:rPr lang="en-GB" dirty="0"/>
              <a:t>:</a:t>
            </a:r>
          </a:p>
          <a:p>
            <a:pPr lvl="1"/>
            <a:r>
              <a:rPr lang="en-GB" dirty="0"/>
              <a:t>Not Spam: X emails</a:t>
            </a:r>
          </a:p>
          <a:p>
            <a:pPr lvl="1"/>
            <a:r>
              <a:rPr lang="en-GB" dirty="0"/>
              <a:t>Spam: Y emails</a:t>
            </a:r>
          </a:p>
          <a:p>
            <a:pPr lvl="1"/>
            <a:r>
              <a:rPr lang="en-GB" dirty="0"/>
              <a:t>(Visualized using a pie chart)</a:t>
            </a:r>
          </a:p>
          <a:p>
            <a:endParaRPr lang="en-US" dirty="0"/>
          </a:p>
        </p:txBody>
      </p:sp>
      <p:pic>
        <p:nvPicPr>
          <p:cNvPr id="2" name="Picture 1"/>
          <p:cNvPicPr>
            <a:picLocks noChangeAspect="1"/>
          </p:cNvPicPr>
          <p:nvPr/>
        </p:nvPicPr>
        <p:blipFill>
          <a:blip r:embed="rId2"/>
          <a:stretch>
            <a:fillRect/>
          </a:stretch>
        </p:blipFill>
        <p:spPr>
          <a:xfrm>
            <a:off x="311699" y="1486793"/>
            <a:ext cx="325364" cy="256054"/>
          </a:xfrm>
          <a:prstGeom prst="rect">
            <a:avLst/>
          </a:prstGeom>
        </p:spPr>
      </p:pic>
    </p:spTree>
    <p:extLst>
      <p:ext uri="{BB962C8B-B14F-4D97-AF65-F5344CB8AC3E}">
        <p14:creationId xmlns:p14="http://schemas.microsoft.com/office/powerpoint/2010/main" val="1938568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359" y="991577"/>
            <a:ext cx="8513323" cy="3416400"/>
          </a:xfrm>
        </p:spPr>
        <p:txBody>
          <a:bodyPr/>
          <a:lstStyle/>
          <a:p>
            <a:pPr marL="139697" indent="0">
              <a:buNone/>
            </a:pPr>
            <a:r>
              <a:rPr lang="en-US" b="1" dirty="0"/>
              <a:t>Model </a:t>
            </a:r>
            <a:r>
              <a:rPr lang="en-US" b="1" dirty="0" smtClean="0"/>
              <a:t>Development</a:t>
            </a:r>
          </a:p>
          <a:p>
            <a:pPr marL="139697" indent="0">
              <a:buNone/>
            </a:pPr>
            <a:r>
              <a:rPr lang="en-US" b="1" dirty="0"/>
              <a:t> </a:t>
            </a:r>
            <a:r>
              <a:rPr lang="en-US" b="1" dirty="0" smtClean="0"/>
              <a:t>    </a:t>
            </a:r>
            <a:r>
              <a:rPr lang="en-US" dirty="0" smtClean="0"/>
              <a:t>We’ll </a:t>
            </a:r>
            <a:r>
              <a:rPr lang="en-US" dirty="0"/>
              <a:t>use machine learning techniques to build our spam email detection model. Commonly used algorithms include logistic regression, Naive Bayes, and neural networks. Feature extraction (e.g., TF-IDF) plays a crucial role in model training.</a:t>
            </a:r>
          </a:p>
          <a:p>
            <a:pPr marL="139697" indent="0">
              <a:buNone/>
            </a:pPr>
            <a:r>
              <a:rPr lang="en-GB" b="1" dirty="0" smtClean="0"/>
              <a:t>Model </a:t>
            </a:r>
            <a:r>
              <a:rPr lang="en-GB" b="1" dirty="0"/>
              <a:t>Evaluation and Improvement</a:t>
            </a:r>
          </a:p>
          <a:p>
            <a:pPr marL="139697" indent="0">
              <a:buNone/>
            </a:pPr>
            <a:r>
              <a:rPr lang="en-GB" dirty="0" smtClean="0"/>
              <a:t>    Evaluate </a:t>
            </a:r>
            <a:r>
              <a:rPr lang="en-GB" dirty="0"/>
              <a:t>the model’s accuracy on training and test data. Fine-tune </a:t>
            </a:r>
            <a:r>
              <a:rPr lang="en-GB" dirty="0" err="1"/>
              <a:t>hyperparameters</a:t>
            </a:r>
            <a:r>
              <a:rPr lang="en-GB" dirty="0"/>
              <a:t> and explore other techniques to improve performance.</a:t>
            </a:r>
          </a:p>
          <a:p>
            <a:pPr marL="139697" indent="0">
              <a:buNone/>
            </a:pPr>
            <a:endParaRPr lang="en-US" dirty="0"/>
          </a:p>
        </p:txBody>
      </p:sp>
      <p:pic>
        <p:nvPicPr>
          <p:cNvPr id="2" name="Picture 1"/>
          <p:cNvPicPr>
            <a:picLocks noChangeAspect="1"/>
          </p:cNvPicPr>
          <p:nvPr/>
        </p:nvPicPr>
        <p:blipFill>
          <a:blip r:embed="rId2"/>
          <a:stretch>
            <a:fillRect/>
          </a:stretch>
        </p:blipFill>
        <p:spPr>
          <a:xfrm>
            <a:off x="310467" y="1333572"/>
            <a:ext cx="250935" cy="256054"/>
          </a:xfrm>
          <a:prstGeom prst="rect">
            <a:avLst/>
          </a:prstGeom>
        </p:spPr>
      </p:pic>
      <p:pic>
        <p:nvPicPr>
          <p:cNvPr id="4" name="Picture 3"/>
          <p:cNvPicPr>
            <a:picLocks noChangeAspect="1"/>
          </p:cNvPicPr>
          <p:nvPr/>
        </p:nvPicPr>
        <p:blipFill>
          <a:blip r:embed="rId3"/>
          <a:stretch>
            <a:fillRect/>
          </a:stretch>
        </p:blipFill>
        <p:spPr>
          <a:xfrm>
            <a:off x="311444" y="2337398"/>
            <a:ext cx="249958" cy="256054"/>
          </a:xfrm>
          <a:prstGeom prst="rect">
            <a:avLst/>
          </a:prstGeom>
        </p:spPr>
      </p:pic>
    </p:spTree>
    <p:extLst>
      <p:ext uri="{BB962C8B-B14F-4D97-AF65-F5344CB8AC3E}">
        <p14:creationId xmlns:p14="http://schemas.microsoft.com/office/powerpoint/2010/main" val="1501723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461"/>
          <a:stretch/>
        </p:blipFill>
        <p:spPr>
          <a:xfrm>
            <a:off x="263156" y="1221750"/>
            <a:ext cx="3732028" cy="209824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901"/>
          <a:stretch/>
        </p:blipFill>
        <p:spPr>
          <a:xfrm>
            <a:off x="4309509" y="1221750"/>
            <a:ext cx="4404980" cy="2082797"/>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268910" cy="255451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Emotion monitoring: </a:t>
            </a:r>
            <a:r>
              <a:rPr lang="en-GB" dirty="0"/>
              <a:t>Extend your spam detection model to </a:t>
            </a:r>
            <a:r>
              <a:rPr lang="en-GB" dirty="0" err="1"/>
              <a:t>analyze</a:t>
            </a:r>
            <a:r>
              <a:rPr lang="en-GB" dirty="0"/>
              <a:t> the emotional tone of emails. Sentiment analysis can help identify emotionally charged content, which may be relevant for user experience or targeted marketing</a:t>
            </a:r>
            <a:r>
              <a:rPr lang="en-GB" dirty="0" smtClean="0"/>
              <a:t>.</a:t>
            </a:r>
          </a:p>
          <a:p>
            <a:endParaRPr lang="en-GB" dirty="0"/>
          </a:p>
          <a:p>
            <a:r>
              <a:rPr lang="en-US" b="1" dirty="0" smtClean="0"/>
              <a:t>Therapeutic applications</a:t>
            </a:r>
            <a:r>
              <a:rPr lang="en-GB" dirty="0"/>
              <a:t> Investigate how your spam detection model can be adapted for therapeutic purposes. For example</a:t>
            </a:r>
            <a:r>
              <a:rPr lang="en-GB" dirty="0" smtClean="0"/>
              <a:t>:</a:t>
            </a:r>
          </a:p>
          <a:p>
            <a:endParaRPr lang="en-GB" dirty="0"/>
          </a:p>
          <a:p>
            <a:pPr lvl="1"/>
            <a:r>
              <a:rPr lang="en-GB" b="1" dirty="0"/>
              <a:t>Mental Health Support</a:t>
            </a:r>
            <a:r>
              <a:rPr lang="en-GB" dirty="0"/>
              <a:t>: Use email content to identify signs of distress or mental health issues in users. Provide appropriate resources or alerts</a:t>
            </a:r>
            <a:r>
              <a:rPr lang="en-GB" dirty="0" smtClean="0"/>
              <a:t>.</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647" y="1070342"/>
            <a:ext cx="3383528" cy="2253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5975" y="704800"/>
            <a:ext cx="8451300" cy="3416400"/>
          </a:xfrm>
        </p:spPr>
        <p:txBody>
          <a:bodyPr/>
          <a:lstStyle/>
          <a:p>
            <a:pPr marL="0" lvl="1" indent="0">
              <a:lnSpc>
                <a:spcPct val="100000"/>
              </a:lnSpc>
              <a:buNone/>
            </a:pPr>
            <a:r>
              <a:rPr lang="en-GB" sz="1400" b="1" dirty="0" smtClean="0"/>
              <a:t>Wellness </a:t>
            </a:r>
            <a:r>
              <a:rPr lang="en-GB" sz="1400" b="1" dirty="0"/>
              <a:t>Reminders</a:t>
            </a:r>
            <a:r>
              <a:rPr lang="en-GB" sz="1400" dirty="0"/>
              <a:t>: Send personalized wellness reminders or motivational messages based on email </a:t>
            </a:r>
            <a:r>
              <a:rPr lang="en-GB" sz="1400" dirty="0" smtClean="0"/>
              <a:t>content.</a:t>
            </a:r>
            <a:endParaRPr lang="en-IN" sz="1400" dirty="0"/>
          </a:p>
          <a:p>
            <a:pPr marL="0" lvl="1" indent="0">
              <a:lnSpc>
                <a:spcPct val="100000"/>
              </a:lnSpc>
              <a:buNone/>
            </a:pPr>
            <a:r>
              <a:rPr lang="en-US" sz="1400" b="1" dirty="0" smtClean="0"/>
              <a:t>Enhanced </a:t>
            </a:r>
            <a:r>
              <a:rPr lang="en-US" sz="1400" b="1" dirty="0" err="1" smtClean="0"/>
              <a:t>Security</a:t>
            </a:r>
            <a:r>
              <a:rPr lang="en-US" sz="1400" dirty="0" err="1" smtClean="0"/>
              <a:t>:Collaborate</a:t>
            </a:r>
            <a:r>
              <a:rPr lang="en-US" sz="1400" dirty="0" smtClean="0"/>
              <a:t> </a:t>
            </a:r>
            <a:r>
              <a:rPr lang="en-US" sz="1400" dirty="0"/>
              <a:t>with </a:t>
            </a:r>
            <a:r>
              <a:rPr lang="en-US" sz="1400" dirty="0" err="1"/>
              <a:t>cybersecurity</a:t>
            </a:r>
            <a:r>
              <a:rPr lang="en-US" sz="1400" dirty="0"/>
              <a:t> experts to enhance email security beyond spam detection:</a:t>
            </a:r>
          </a:p>
          <a:p>
            <a:pPr lvl="2">
              <a:lnSpc>
                <a:spcPct val="100000"/>
              </a:lnSpc>
              <a:buFont typeface="Wingdings" pitchFamily="2" charset="2"/>
              <a:buChar char="q"/>
            </a:pPr>
            <a:r>
              <a:rPr lang="en-US" sz="1400" b="1" dirty="0"/>
              <a:t>Phishing Detection</a:t>
            </a:r>
            <a:r>
              <a:rPr lang="en-US" sz="1400" dirty="0"/>
              <a:t>: Extend your model to identify phishing attempts or suspicious links.</a:t>
            </a:r>
          </a:p>
          <a:p>
            <a:pPr lvl="2">
              <a:lnSpc>
                <a:spcPct val="100000"/>
              </a:lnSpc>
              <a:buFont typeface="Wingdings" pitchFamily="2" charset="2"/>
              <a:buChar char="q"/>
            </a:pPr>
            <a:r>
              <a:rPr lang="en-US" sz="1400" b="1" dirty="0"/>
              <a:t>Malware Detection</a:t>
            </a:r>
            <a:r>
              <a:rPr lang="en-US" sz="1400" dirty="0"/>
              <a:t>: Analyze attachments for potential malware.</a:t>
            </a:r>
          </a:p>
          <a:p>
            <a:pPr lvl="2">
              <a:lnSpc>
                <a:spcPct val="100000"/>
              </a:lnSpc>
              <a:buFont typeface="Wingdings" pitchFamily="2" charset="2"/>
              <a:buChar char="q"/>
            </a:pPr>
            <a:r>
              <a:rPr lang="en-US" sz="1400" b="1" dirty="0"/>
              <a:t>Spoofed Emails</a:t>
            </a:r>
            <a:r>
              <a:rPr lang="en-US" sz="1400" dirty="0"/>
              <a:t>: Detect spoofed sender addresses.</a:t>
            </a:r>
          </a:p>
          <a:p>
            <a:pPr marL="139697" indent="0">
              <a:buNone/>
            </a:pPr>
            <a:endParaRPr lang="en-US" dirty="0"/>
          </a:p>
        </p:txBody>
      </p:sp>
    </p:spTree>
    <p:extLst>
      <p:ext uri="{BB962C8B-B14F-4D97-AF65-F5344CB8AC3E}">
        <p14:creationId xmlns:p14="http://schemas.microsoft.com/office/powerpoint/2010/main" val="88265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Detecting_Spam_mail.ipynb - Colab - Google Chrome 2024-04-15 03-24-5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6109" y="1222778"/>
            <a:ext cx="5451770" cy="291612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938838" cy="29751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800"/>
              </a:spcAft>
              <a:buClr>
                <a:srgbClr val="213163"/>
              </a:buClr>
              <a:buFont typeface="Wingdings" pitchFamily="2" charset="2"/>
              <a:buChar char="q"/>
            </a:pPr>
            <a:r>
              <a:rPr lang="en-GB" dirty="0"/>
              <a:t>Building an effective spam email detection model involves a series of crucial steps, from data cleaning and exploratory data analysis to model development and evaluation. Here’s a summary of our </a:t>
            </a:r>
            <a:r>
              <a:rPr lang="en-GB" dirty="0" smtClean="0"/>
              <a:t>journey</a:t>
            </a:r>
          </a:p>
          <a:p>
            <a:pPr marL="285750" indent="-285750">
              <a:buFont typeface="Wingdings" pitchFamily="2" charset="2"/>
              <a:buChar char="q"/>
            </a:pPr>
            <a:r>
              <a:rPr lang="en-GB" dirty="0"/>
              <a:t>We loaded the </a:t>
            </a:r>
            <a:r>
              <a:rPr lang="en-GB" b="1" dirty="0"/>
              <a:t>Email Spam Classification Dataset</a:t>
            </a:r>
            <a:r>
              <a:rPr lang="en-GB" dirty="0"/>
              <a:t> containing information about 5,172 emails.</a:t>
            </a:r>
          </a:p>
          <a:p>
            <a:pPr marL="285750" indent="-285750">
              <a:buFont typeface="Wingdings" pitchFamily="2" charset="2"/>
              <a:buChar char="q"/>
            </a:pPr>
            <a:r>
              <a:rPr lang="en-GB" dirty="0"/>
              <a:t>Unnecessary columns were dropped, and the target variable was encoded.</a:t>
            </a:r>
          </a:p>
          <a:p>
            <a:pPr marL="285750" indent="-285750">
              <a:buFont typeface="Wingdings" pitchFamily="2" charset="2"/>
              <a:buChar char="q"/>
            </a:pPr>
            <a:r>
              <a:rPr lang="en-GB" dirty="0"/>
              <a:t>Missing values were handled, and duplicate rows were removed.</a:t>
            </a:r>
          </a:p>
          <a:p>
            <a:pPr marL="285750" indent="-285750">
              <a:buFont typeface="Wingdings" pitchFamily="2" charset="2"/>
              <a:buChar char="q"/>
            </a:pPr>
            <a:r>
              <a:rPr lang="en-GB" dirty="0"/>
              <a:t>We visualized the distribution of spam and non-spam emails using pie charts.</a:t>
            </a:r>
          </a:p>
          <a:p>
            <a:pPr marL="285750" indent="-285750">
              <a:buFont typeface="Wingdings" pitchFamily="2" charset="2"/>
              <a:buChar char="q"/>
            </a:pPr>
            <a:r>
              <a:rPr lang="en-GB" dirty="0"/>
              <a:t>EDA helped us understand the dataset’s characteristics and identify potential patterns.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5" y="1061211"/>
            <a:ext cx="2780347" cy="2427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625812"/>
          </a:xfrm>
          <a:prstGeom prst="rect">
            <a:avLst/>
          </a:prstGeom>
          <a:noFill/>
        </p:spPr>
        <p:txBody>
          <a:bodyPr wrap="square" lIns="91440" tIns="45720" rIns="91440" bIns="45720" anchor="t">
            <a:spAutoFit/>
          </a:bodyPr>
          <a:lstStyle/>
          <a:p>
            <a:pPr marL="285750" indent="-285750" fontAlgn="base">
              <a:spcAft>
                <a:spcPts val="800"/>
              </a:spcAft>
              <a:buClr>
                <a:srgbClr val="213163"/>
              </a:buClr>
              <a:buFont typeface="Wingdings" pitchFamily="2" charset="2"/>
              <a:buChar char="q"/>
            </a:pPr>
            <a:r>
              <a:rPr lang="en-US" dirty="0">
                <a:solidFill>
                  <a:srgbClr val="0000FF"/>
                </a:solidFill>
                <a:hlinkClick r:id="rId3"/>
              </a:rPr>
              <a:t>https://</a:t>
            </a:r>
            <a:r>
              <a:rPr lang="en-US" dirty="0" smtClean="0">
                <a:solidFill>
                  <a:srgbClr val="0000FF"/>
                </a:solidFill>
                <a:hlinkClick r:id="rId3"/>
              </a:rPr>
              <a:t>github.com/ramar92/TNSDC-NM-Engineering-Colleges.git</a:t>
            </a:r>
            <a:endParaRPr lang="en-US" dirty="0" smtClean="0">
              <a:solidFill>
                <a:srgbClr val="0000FF"/>
              </a:solidFill>
            </a:endParaRPr>
          </a:p>
          <a:p>
            <a:pPr marL="285750" indent="-285750" fontAlgn="base">
              <a:spcAft>
                <a:spcPts val="800"/>
              </a:spcAft>
              <a:buClr>
                <a:srgbClr val="213163"/>
              </a:buClr>
              <a:buFont typeface="Wingdings" pitchFamily="2" charset="2"/>
              <a:buChar char="q"/>
            </a:pPr>
            <a:r>
              <a:rPr lang="en-US" dirty="0">
                <a:solidFill>
                  <a:srgbClr val="0000FF"/>
                </a:solidFill>
              </a:rPr>
              <a:t>https://www.youtube.com/watch?v=FkF2jhaRJIs&amp;t=233s</a:t>
            </a: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4586" y="2222205"/>
            <a:ext cx="2579552" cy="584775"/>
          </a:xfrm>
          <a:prstGeom prst="rect">
            <a:avLst/>
          </a:prstGeom>
          <a:noFill/>
          <a:ln>
            <a:solidFill>
              <a:schemeClr val="accent2">
                <a:lumMod val="75000"/>
                <a:lumOff val="25000"/>
              </a:schemeClr>
            </a:solidFill>
          </a:ln>
        </p:spPr>
        <p:txBody>
          <a:bodyPr wrap="none" rtlCol="0">
            <a:spAutoFit/>
          </a:bodyPr>
          <a:lstStyle/>
          <a:p>
            <a:r>
              <a:rPr lang="en-US" sz="3200" dirty="0" smtClean="0">
                <a:solidFill>
                  <a:schemeClr val="accent1">
                    <a:lumMod val="50000"/>
                  </a:schemeClr>
                </a:solidFill>
              </a:rPr>
              <a:t>THANK YOU</a:t>
            </a:r>
            <a:endParaRPr lang="en-US" sz="3200" dirty="0">
              <a:solidFill>
                <a:schemeClr val="accent1">
                  <a:lumMod val="50000"/>
                </a:schemeClr>
              </a:solidFill>
            </a:endParaRPr>
          </a:p>
        </p:txBody>
      </p:sp>
    </p:spTree>
    <p:extLst>
      <p:ext uri="{BB962C8B-B14F-4D97-AF65-F5344CB8AC3E}">
        <p14:creationId xmlns:p14="http://schemas.microsoft.com/office/powerpoint/2010/main" val="188237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2" name="Picture 1"/>
          <p:cNvPicPr>
            <a:picLocks noChangeAspect="1"/>
          </p:cNvPicPr>
          <p:nvPr/>
        </p:nvPicPr>
        <p:blipFill>
          <a:blip r:embed="rId3"/>
          <a:stretch>
            <a:fillRect/>
          </a:stretch>
        </p:blipFill>
        <p:spPr>
          <a:xfrm>
            <a:off x="4572000" y="1054419"/>
            <a:ext cx="4203184" cy="3280966"/>
          </a:xfrm>
          <a:prstGeom prst="rect">
            <a:avLst/>
          </a:prstGeom>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5298302" cy="3970318"/>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The ubiquity of email communication has brought forth the persistent challenge of spam messages, posing threats to user privacy and security. This project </a:t>
            </a:r>
            <a:r>
              <a:rPr lang="en-GB" dirty="0" err="1"/>
              <a:t>endeavors</a:t>
            </a:r>
            <a:r>
              <a:rPr lang="en-GB" dirty="0"/>
              <a:t> to develop a proficient system for the detection of spam emails through the utilization of machine learning algorithms. The proposed system will leverage a diverse array of features such as sender analysis, content inspection, and linguistic patterns to discern between legitimate correspondence and spam. By harnessing a dataset comprising </a:t>
            </a:r>
            <a:r>
              <a:rPr lang="en-GB" dirty="0" err="1"/>
              <a:t>labeled</a:t>
            </a:r>
            <a:r>
              <a:rPr lang="en-GB" dirty="0"/>
              <a:t> emails, we will train and evaluate several machine learning models, including Support Vector Machines, Naive Bayes, and Random Forests. The project's primary objective is to construct a robust spam detection mechanism that can bolster email security, mitigate the risks associated with phishing attacks, and augment user experience. The outcomes of this </a:t>
            </a:r>
            <a:r>
              <a:rPr lang="en-GB" dirty="0" err="1"/>
              <a:t>endeavor</a:t>
            </a:r>
            <a:r>
              <a:rPr lang="en-GB" dirty="0"/>
              <a:t> are poised to make significant contributions towards combatting the proliferation of spam within the digital landscape.</a:t>
            </a:r>
            <a:br>
              <a:rPr lang="en-GB" dirty="0"/>
            </a:b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5" name="Picture 4"/>
          <p:cNvPicPr>
            <a:picLocks noChangeAspect="1"/>
          </p:cNvPicPr>
          <p:nvPr/>
        </p:nvPicPr>
        <p:blipFill>
          <a:blip r:embed="rId3"/>
          <a:stretch>
            <a:fillRect/>
          </a:stretch>
        </p:blipFill>
        <p:spPr>
          <a:xfrm>
            <a:off x="5763491" y="871539"/>
            <a:ext cx="2900218" cy="3303297"/>
          </a:xfrm>
          <a:prstGeom prst="rect">
            <a:avLst/>
          </a:prstGeom>
        </p:spPr>
      </p:pic>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82840"/>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dirty="0"/>
              <a:t>Facial emotion recognition in real-time is challenging due to human expression variability. Traditional methods struggle with accuracy, especially considering age as a factor.</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latin typeface="+mj-lt"/>
              </a:rPr>
              <a:t>Develop a system for face emotion and age detection that accurately identifies both the emotions and approximate age of individuals from facial images. This system should be robust, efficient, and capable of processing images in real-time or near real-time.</a:t>
            </a:r>
          </a:p>
          <a:p>
            <a:r>
              <a:rPr lang="en-US" dirty="0"/>
              <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pic>
        <p:nvPicPr>
          <p:cNvPr id="4" name="Picture 3"/>
          <p:cNvPicPr>
            <a:picLocks noChangeAspect="1"/>
          </p:cNvPicPr>
          <p:nvPr/>
        </p:nvPicPr>
        <p:blipFill>
          <a:blip r:embed="rId3"/>
          <a:stretch>
            <a:fillRect/>
          </a:stretch>
        </p:blipFill>
        <p:spPr>
          <a:xfrm>
            <a:off x="5358850" y="1064260"/>
            <a:ext cx="3258677" cy="3119813"/>
          </a:xfrm>
          <a:prstGeom prst="rect">
            <a:avLst/>
          </a:prstGeom>
        </p:spPr>
      </p:pic>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954107"/>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The primary aim of this project is to design and implement a robust system for the automated detection of spam emails utilizing machine learning algorithms. The system will employ a multi-faceted approach, integrating sender analysis, content examination, and linguistic pattern recognition to differentiate between legitimate emails and spam</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7" y="2285932"/>
            <a:ext cx="2540690" cy="2482450"/>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296684" cy="2677656"/>
          </a:xfrm>
          <a:prstGeom prst="rect">
            <a:avLst/>
          </a:prstGeom>
          <a:noFill/>
        </p:spPr>
        <p:txBody>
          <a:bodyPr wrap="square" lIns="91440" tIns="45720" rIns="91440" bIns="45720" anchor="t">
            <a:spAutoFit/>
          </a:bodyPr>
          <a:lstStyle/>
          <a:p>
            <a:r>
              <a:rPr lang="en-GB" b="1" dirty="0" smtClean="0"/>
              <a:t>     Develop </a:t>
            </a:r>
            <a:r>
              <a:rPr lang="en-GB" b="1" dirty="0"/>
              <a:t>Feature Extraction Methods</a:t>
            </a:r>
            <a:r>
              <a:rPr lang="en-GB" dirty="0"/>
              <a:t>: Implement methods to extract relevant features from email </a:t>
            </a:r>
            <a:r>
              <a:rPr lang="en-GB" dirty="0" smtClean="0"/>
              <a:t>            data</a:t>
            </a:r>
            <a:r>
              <a:rPr lang="en-GB" dirty="0"/>
              <a:t>, including sender information, email content, metadata, and linguistic characteristics.</a:t>
            </a:r>
          </a:p>
          <a:p>
            <a:r>
              <a:rPr lang="en-GB" b="1" dirty="0" smtClean="0"/>
              <a:t>     Explore </a:t>
            </a:r>
            <a:r>
              <a:rPr lang="en-GB" b="1" dirty="0"/>
              <a:t>Machine Learning Algorithms</a:t>
            </a:r>
            <a:r>
              <a:rPr lang="en-GB" dirty="0"/>
              <a:t>: Investigate and evaluate various machine learning algorithms such as Support Vector Machines, Naive Bayes, and Random Forests for their effectiveness in spam detection.</a:t>
            </a:r>
          </a:p>
          <a:p>
            <a:r>
              <a:rPr lang="en-GB" b="1" dirty="0" smtClean="0"/>
              <a:t>   Construct </a:t>
            </a:r>
            <a:r>
              <a:rPr lang="en-GB" b="1" dirty="0"/>
              <a:t>Training and Testing Framework</a:t>
            </a:r>
            <a:r>
              <a:rPr lang="en-GB" dirty="0"/>
              <a:t>: Create a comprehensive dataset of </a:t>
            </a:r>
            <a:r>
              <a:rPr lang="en-GB" dirty="0" err="1"/>
              <a:t>labeled</a:t>
            </a:r>
            <a:r>
              <a:rPr lang="en-GB" dirty="0"/>
              <a:t> emails for training and testing purposes, ensuring a diverse representation of spam and legitimate messages.</a:t>
            </a:r>
          </a:p>
          <a:p>
            <a:r>
              <a:rPr lang="en-GB" b="1" dirty="0" smtClean="0"/>
              <a:t>   Optimize </a:t>
            </a:r>
            <a:r>
              <a:rPr lang="en-GB" b="1" dirty="0"/>
              <a:t>Performance Metrics</a:t>
            </a:r>
            <a:r>
              <a:rPr lang="en-GB" dirty="0"/>
              <a:t>: Strive to achieve high accuracy, precision, recall, and F1-score metrics to ensure the reliability and effectiveness of the spam detection system.</a:t>
            </a:r>
          </a:p>
          <a:p>
            <a:r>
              <a:rPr lang="en-GB" b="1" dirty="0" smtClean="0"/>
              <a:t>  Enhance </a:t>
            </a:r>
            <a:r>
              <a:rPr lang="en-GB" b="1" dirty="0"/>
              <a:t>Email Security</a:t>
            </a:r>
            <a:r>
              <a:rPr lang="en-GB" dirty="0"/>
              <a:t>: Ultimately, the project seeks to contribute to the enhancement of email security measures, reducing the risk of users falling victim to phishing attacks and improving overall user experience.</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ight Arrow 1"/>
          <p:cNvSpPr/>
          <p:nvPr/>
        </p:nvSpPr>
        <p:spPr>
          <a:xfrm>
            <a:off x="185737" y="1157195"/>
            <a:ext cx="154506" cy="181883"/>
          </a:xfrm>
          <a:prstGeom prst="rightArrow">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204563" y="1571318"/>
            <a:ext cx="154506" cy="181883"/>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180471" y="2226301"/>
            <a:ext cx="154506" cy="181883"/>
          </a:xfrm>
          <a:prstGeom prst="rightArrow">
            <a:avLst/>
          </a:prstGeom>
          <a:solidFill>
            <a:schemeClr val="bg1">
              <a:lumMod val="8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204563" y="2640424"/>
            <a:ext cx="154506" cy="181883"/>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157102" y="3041402"/>
            <a:ext cx="154506" cy="181883"/>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6" y="1061211"/>
            <a:ext cx="8479799"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Solution: </a:t>
            </a:r>
            <a:r>
              <a:rPr lang="en-GB" dirty="0"/>
              <a:t>The proposed solution for the "Detecting Spam Mail" project involves the development and implementation of a comprehensive system that employs machine learning algorithms to accurately classify emails as either spam or legitimate. This system will consist of the following key components</a:t>
            </a:r>
            <a:r>
              <a:rPr lang="en-US" dirty="0" smtClean="0"/>
              <a:t>. </a:t>
            </a:r>
            <a:endParaRPr lang="en-US" dirty="0"/>
          </a:p>
          <a:p>
            <a:r>
              <a:rPr lang="en-GB" b="1" dirty="0"/>
              <a:t>Feature Extraction:</a:t>
            </a:r>
            <a:endParaRPr lang="en-GB" dirty="0"/>
          </a:p>
          <a:p>
            <a:pPr marL="285750" indent="-285750">
              <a:buFont typeface="Wingdings" pitchFamily="2" charset="2"/>
              <a:buChar char="q"/>
            </a:pPr>
            <a:r>
              <a:rPr lang="en-GB" dirty="0"/>
              <a:t>Implement feature extraction techniques to gather relevant information from incoming emails. This includes:</a:t>
            </a:r>
          </a:p>
          <a:p>
            <a:pPr marL="285750" lvl="1" indent="-285750">
              <a:buFont typeface="Wingdings" pitchFamily="2" charset="2"/>
              <a:buChar char="q"/>
            </a:pPr>
            <a:r>
              <a:rPr lang="en-GB" dirty="0"/>
              <a:t>Sender Analysis: Extract sender email addresses and </a:t>
            </a:r>
            <a:r>
              <a:rPr lang="en-GB" dirty="0" err="1"/>
              <a:t>analyze</a:t>
            </a:r>
            <a:r>
              <a:rPr lang="en-GB" dirty="0"/>
              <a:t> their reputation based on past interactions</a:t>
            </a:r>
            <a:r>
              <a:rPr lang="en-GB" dirty="0" smtClean="0"/>
              <a:t>.</a:t>
            </a:r>
            <a:endParaRPr lang="en-US" dirty="0"/>
          </a:p>
          <a:p>
            <a:r>
              <a:rPr lang="en-GB" b="1" dirty="0"/>
              <a:t>Feature Extraction:</a:t>
            </a:r>
            <a:endParaRPr lang="en-GB" dirty="0"/>
          </a:p>
          <a:p>
            <a:pPr marL="285750" indent="-285750">
              <a:buFont typeface="Wingdings" pitchFamily="2" charset="2"/>
              <a:buChar char="q"/>
            </a:pPr>
            <a:r>
              <a:rPr lang="en-GB" dirty="0"/>
              <a:t>Implement feature extraction techniques to gather relevant information from incoming emails. This includes:</a:t>
            </a:r>
          </a:p>
          <a:p>
            <a:pPr marL="285750" lvl="1" indent="-285750">
              <a:buFont typeface="Wingdings" pitchFamily="2" charset="2"/>
              <a:buChar char="q"/>
            </a:pPr>
            <a:r>
              <a:rPr lang="en-GB" dirty="0"/>
              <a:t>Sender Analysis: Extract sender email addresses and </a:t>
            </a:r>
            <a:r>
              <a:rPr lang="en-GB" dirty="0" err="1"/>
              <a:t>analyze</a:t>
            </a:r>
            <a:r>
              <a:rPr lang="en-GB" dirty="0"/>
              <a:t> their reputation based on past interactions.</a:t>
            </a:r>
          </a:p>
          <a:p>
            <a:r>
              <a:rPr lang="en-GB" b="1" dirty="0"/>
              <a:t>Training and Evaluation:</a:t>
            </a:r>
            <a:endParaRPr lang="en-GB" dirty="0"/>
          </a:p>
          <a:p>
            <a:pPr marL="285750" indent="-285750">
              <a:buFont typeface="Wingdings" pitchFamily="2" charset="2"/>
              <a:buChar char="q"/>
            </a:pPr>
            <a:r>
              <a:rPr lang="en-GB" dirty="0"/>
              <a:t>Construct a robust dataset comprising </a:t>
            </a:r>
            <a:r>
              <a:rPr lang="en-GB" dirty="0" err="1"/>
              <a:t>labeled</a:t>
            </a:r>
            <a:r>
              <a:rPr lang="en-GB" dirty="0"/>
              <a:t> examples of spam and legitimate emails for training and testing purposes.</a:t>
            </a: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2"/>
          </p:nvPr>
        </p:nvSpPr>
        <p:spPr>
          <a:xfrm>
            <a:off x="340242" y="1152475"/>
            <a:ext cx="8492058" cy="3416400"/>
          </a:xfrm>
        </p:spPr>
        <p:txBody>
          <a:bodyPr/>
          <a:lstStyle/>
          <a:p>
            <a:pPr marL="139697" indent="0">
              <a:buNone/>
            </a:pPr>
            <a:r>
              <a:rPr lang="en-GB" b="1" dirty="0"/>
              <a:t>Real-time Scoring and Filtering:</a:t>
            </a:r>
            <a:endParaRPr lang="en-GB" dirty="0"/>
          </a:p>
          <a:p>
            <a:pPr marL="139697" indent="0">
              <a:buNone/>
            </a:pPr>
            <a:r>
              <a:rPr lang="en-GB" dirty="0"/>
              <a:t>Implement a real-time scoring system where incoming emails are processed through the trained models to determine their spam likelihood.</a:t>
            </a:r>
          </a:p>
          <a:p>
            <a:pPr marL="139697" indent="0">
              <a:buNone/>
            </a:pPr>
            <a:r>
              <a:rPr lang="en-GB" b="1" dirty="0"/>
              <a:t>Iterative Improvement:</a:t>
            </a:r>
            <a:endParaRPr lang="en-GB" dirty="0"/>
          </a:p>
          <a:p>
            <a:pPr>
              <a:buFont typeface="Wingdings" pitchFamily="2" charset="2"/>
              <a:buChar char="q"/>
            </a:pPr>
            <a:r>
              <a:rPr lang="en-GB" dirty="0"/>
              <a:t>Continuously monitor the system's performance in a live environment and gather feedback on its effectiveness.</a:t>
            </a:r>
          </a:p>
          <a:p>
            <a:pPr>
              <a:buFont typeface="Wingdings" pitchFamily="2" charset="2"/>
              <a:buChar char="q"/>
            </a:pPr>
            <a:r>
              <a:rPr lang="en-GB" dirty="0"/>
              <a:t>Implement iterative improvements such as retraining the models with new data, adjusting feature extraction methods, or exploring ensemble techniques for enhanced accuracy.</a:t>
            </a:r>
          </a:p>
          <a:p>
            <a:endParaRPr lang="en-US" dirty="0"/>
          </a:p>
        </p:txBody>
      </p:sp>
    </p:spTree>
    <p:extLst>
      <p:ext uri="{BB962C8B-B14F-4D97-AF65-F5344CB8AC3E}">
        <p14:creationId xmlns:p14="http://schemas.microsoft.com/office/powerpoint/2010/main" val="152154426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schemas.openxmlformats.org/package/2006/metadata/core-properties"/>
    <ds:schemaRef ds:uri="c0fa2617-96bd-425d-8578-e93563fe37c5"/>
    <ds:schemaRef ds:uri="http://purl.org/dc/terms/"/>
    <ds:schemaRef ds:uri="http://schemas.microsoft.com/office/2006/documentManagement/types"/>
    <ds:schemaRef ds:uri="9162bd5b-4ed9-4da3-b376-05204580ba3f"/>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1013</TotalTime>
  <Words>1135</Words>
  <Application>Microsoft Office PowerPoint</Application>
  <PresentationFormat>On-screen Show (16:9)</PresentationFormat>
  <Paragraphs>120</Paragraphs>
  <Slides>21</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IBM Plex Sans</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GOPIKA</cp:lastModifiedBy>
  <cp:revision>181</cp:revision>
  <dcterms:modified xsi:type="dcterms:W3CDTF">2024-04-16T10:41:19Z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